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5" r:id="rId2"/>
    <p:sldId id="268" r:id="rId3"/>
    <p:sldId id="270" r:id="rId4"/>
    <p:sldId id="271" r:id="rId5"/>
    <p:sldId id="275" r:id="rId6"/>
    <p:sldId id="272" r:id="rId7"/>
    <p:sldId id="274" r:id="rId8"/>
    <p:sldId id="276" r:id="rId9"/>
    <p:sldId id="278" r:id="rId10"/>
    <p:sldId id="279" r:id="rId11"/>
    <p:sldId id="27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ítulo" id="{ED281D4A-3905-4EA4-8295-BEB9F71CFDD7}">
          <p14:sldIdLst>
            <p14:sldId id="265"/>
          </p14:sldIdLst>
        </p14:section>
        <p14:section name="AGENDA" id="{4C636AE1-CB4F-4D39-A0AF-033B88361BA2}">
          <p14:sldIdLst>
            <p14:sldId id="268"/>
          </p14:sldIdLst>
        </p14:section>
        <p14:section name="Visión computacional" id="{BC900404-F074-418D-9E1B-E5F05E629A1D}">
          <p14:sldIdLst>
            <p14:sldId id="270"/>
            <p14:sldId id="271"/>
          </p14:sldIdLst>
        </p14:section>
        <p14:section name="Reconocimiento de objetos" id="{AD8D9CD6-9DDA-463A-8AB8-1133E6200F85}">
          <p14:sldIdLst>
            <p14:sldId id="275"/>
          </p14:sldIdLst>
        </p14:section>
        <p14:section name="Vectores de características" id="{71643B6F-2230-422A-9FF3-5D09A95063A8}">
          <p14:sldIdLst>
            <p14:sldId id="272"/>
            <p14:sldId id="274"/>
          </p14:sldIdLst>
        </p14:section>
        <p14:section name="Estrategia numérica" id="{D14AC6CB-1926-456E-A211-E148C3C4B9CE}">
          <p14:sldIdLst>
            <p14:sldId id="276"/>
          </p14:sldIdLst>
        </p14:section>
        <p14:section name="Final" id="{F0886760-B87D-4283-B90F-B1A0770255A6}">
          <p14:sldIdLst>
            <p14:sldId id="278"/>
            <p14:sldId id="279"/>
            <p14:sldId id="2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842" userDrawn="1">
          <p15:clr>
            <a:srgbClr val="A4A3A4"/>
          </p15:clr>
        </p15:guide>
        <p15:guide id="4" orient="horz" pos="24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70AD47"/>
    <a:srgbClr val="FFC000"/>
    <a:srgbClr val="A5A5A5"/>
    <a:srgbClr val="ED7D31"/>
    <a:srgbClr val="5FA7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09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96" y="276"/>
      </p:cViewPr>
      <p:guideLst>
        <p:guide orient="horz" pos="2160"/>
        <p:guide pos="3840"/>
        <p:guide orient="horz" pos="1842"/>
        <p:guide orient="horz" pos="24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0C5C8606-B8A0-4132-9E58-FAA7151A63B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1EDC83D-5139-414A-AB87-9929C04832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DE42B-7C82-4B54-9B0A-633F8609663E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BC23C45-A911-4DBD-B1EE-C8DF9C8C614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0F52974-1E59-4B77-B4A8-93EE93866FA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D17C49-5B6B-46F8-87A0-8C9CF60B2F8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807552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gif>
</file>

<file path=ppt/media/image11.png>
</file>

<file path=ppt/media/image2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492530-8DEA-440C-A561-0858CBB7F9D4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2DD5E0-1F55-45EF-94AE-F8FCCB7B1FD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1565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2DD5E0-1F55-45EF-94AE-F8FCCB7B1F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739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2DD5E0-1F55-45EF-94AE-F8FCCB7B1F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30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2DD5E0-1F55-45EF-94AE-F8FCCB7B1F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741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2DD5E0-1F55-45EF-94AE-F8FCCB7B1F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701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2DD5E0-1F55-45EF-94AE-F8FCCB7B1F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17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2DD5E0-1F55-45EF-94AE-F8FCCB7B1F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1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2DD5E0-1F55-45EF-94AE-F8FCCB7B1F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1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2DD5E0-1F55-45EF-94AE-F8FCCB7B1F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996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4" name="Marcador de encabezad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2DD5E0-1F55-45EF-94AE-F8FCCB7B1F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97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E5CE28-08AB-467B-8827-E0084C359B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E401130-B70D-4611-8CB9-F2DA4EB0F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B51FCB1-419B-4C6C-8C86-47419B00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C7FE-6DEC-4B5C-A013-A94D29CE0128}" type="datetime1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6E1E943-5242-4138-80B0-F643D421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34B7158-FEC3-4944-9E84-ECDC77E6E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76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EDDEA9A-8672-4229-9EC6-9D44139B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6B23DB8A-0F19-45E2-A7A9-CCEB665A89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0400066-98DE-4878-8A16-88E0734E4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7E35-7139-4436-AC21-A7B626F603BD}" type="datetime1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847B8A1-428D-4CC3-9D68-51194ECED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B5CF906-D21F-46B4-92FC-7694E6441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63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7CA75680-7677-4B49-A311-14E92726F9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AF9BD8E-1E07-4707-8A24-CC7D13470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A03AE35-B801-42A1-BF22-0D7CDD1F8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D35AF-F560-4FA6-808C-5FF3152AE22D}" type="datetime1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BC3A134-E3EB-4034-8E1B-D41699BC7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3B339FF-0FE1-4ECB-92EC-99DE92BC2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0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320F81A-F703-46A0-A3A5-C4625AE8C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CBF2F3C-EF4D-4920-82FB-AF8CFEE0E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C543C48-663E-4E81-8F11-692387946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A94BD-B0BC-4C43-9C55-E3F1284B71D2}" type="datetime1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63C41A9-E4EC-4535-AB4C-81FA24E5E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99FBD52-ED42-4B79-B388-36E78D410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04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89149A-14A8-4B6F-BA92-A9A3BE24A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F9FFDC9-8070-4817-B143-A80CAD294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20D23C8-5CE5-48D9-A0B7-44DCD49C8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0183C-C884-408D-8A10-5830CD932478}" type="datetime1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AF20192-1E8D-4304-8B51-E9C000B0C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3E4AE5C-0DBC-42F2-8406-2EF1D6F68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20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6FBEB9F-6F0B-400A-A625-05EE06E45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345FC35-2F8E-4E23-A731-1F56322A24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692E4B9-4783-4BC1-B8BE-EB7B7A4A4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6F06407-9E23-4097-8834-EE37D5A57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76ED-95D6-401D-B7DD-C6F77EE99D22}" type="datetime1">
              <a:rPr lang="en-US" smtClean="0"/>
              <a:t>8/14/2021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1BA57FC-C1E2-4E58-8FA6-3D6EDBD0F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1ED61B1-A6D7-4D30-A618-D86EB7812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43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F3FCA1-6843-44C4-BF1D-B1111453C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86361D8-382E-4C48-A646-9B020C1F16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53193BF3-BEE6-4F19-B933-B93B47C139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4E51332E-C06C-4A9F-A399-8DA71BE010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3DCCC931-AD39-4FB5-91ED-4800709076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3877634A-D883-470A-B17F-5B5BF2FA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3EE66-A43C-4A7E-A933-5E7FE8E9C6A9}" type="datetime1">
              <a:rPr lang="en-US" smtClean="0"/>
              <a:t>8/14/2021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391E4AEC-BE54-4039-8BAA-CB471A4A0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3768B19-9F28-4FAC-8C21-4D7E569B1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59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CE7644-4A15-40B0-8083-730C9D320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5A4B1ED-1AAB-4E0A-ADA5-5BD83D75A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B4A1-2ECB-48DA-A86B-729552AE6247}" type="datetime1">
              <a:rPr lang="en-US" smtClean="0"/>
              <a:t>8/14/2021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7CD387F-2E1D-4024-96CD-B1EE1E4CD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60FB371-AFEC-4492-B5FF-20FCC1083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836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48A742C0-8FBB-40C7-9127-24CDF0491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B7455-467E-416A-9E8F-C1F99B7A73DB}" type="datetime1">
              <a:rPr lang="en-US" smtClean="0"/>
              <a:t>8/14/2021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965F1DE-6C30-483F-AB73-A062A8749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D1F2ED-9208-4D83-955C-E4896BF37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12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569ABD3-618C-4525-AE8D-E5720A7E0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0526570-EF5F-40D6-A765-3CCCA8103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E2A6170-3C2B-44EB-8A26-0151353F7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981CB3E-7DF5-4CE1-A60E-C63A32886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2B731-1FE0-4580-890F-FEE4BF46B4F3}" type="datetime1">
              <a:rPr lang="en-US" smtClean="0"/>
              <a:t>8/14/2021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C166B7F-4ADD-443B-B42B-A8603F501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B6A06F4-5ABF-49A8-A6EE-7DA4AAB24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592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08EE32-8720-478A-A706-9300BEEB0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E797E9A4-3264-4129-BDCF-8397CA438A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C4A12D0-D4DD-4A40-B74C-BB69B3A1F5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A18F572-51F1-4321-A0B0-3DCBD2D1D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8705B-01E9-441B-B3F3-5A6F3C8F3A35}" type="datetime1">
              <a:rPr lang="en-US" smtClean="0"/>
              <a:t>8/14/2021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2D50186-4DA0-49E2-B6AE-ACC8D66E0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20DEEC8-D3CD-4DD6-8EFF-B5FF579E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10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38FE504B-C602-4686-93E5-B709FDD47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159663B-2E4D-4B25-9ED2-63CC19744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A0792D5-677B-447C-BCB6-23E0573DDF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41F76-D795-45F1-A054-AC72C030F54C}" type="datetime1">
              <a:rPr lang="en-US" smtClean="0"/>
              <a:t>8/14/2021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8E2E7B7-9168-4B3F-BCA6-ECA01CB557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0966582-9C37-4020-AFD0-C5930BAB6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BE961-8E94-4198-8677-AC7846D35B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19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1.png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gif"/><Relationship Id="rId5" Type="http://schemas.openxmlformats.org/officeDocument/2006/relationships/hyperlink" Target="https://github.com/giovanibolzanutec/IIjornada_ing_UTEC.git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="" xmlns:a16="http://schemas.microsoft.com/office/drawing/2014/main" id="{31C3304D-658B-4B65-A977-5F10B3E2F392}"/>
              </a:ext>
            </a:extLst>
          </p:cNvPr>
          <p:cNvGrpSpPr/>
          <p:nvPr/>
        </p:nvGrpSpPr>
        <p:grpSpPr>
          <a:xfrm>
            <a:off x="122738" y="6044797"/>
            <a:ext cx="4415195" cy="542113"/>
            <a:chOff x="616381" y="1663691"/>
            <a:chExt cx="4415195" cy="542113"/>
          </a:xfrm>
        </p:grpSpPr>
        <p:pic>
          <p:nvPicPr>
            <p:cNvPr id="8" name="Imagen 28">
              <a:extLst>
                <a:ext uri="{FF2B5EF4-FFF2-40B4-BE49-F238E27FC236}">
                  <a16:creationId xmlns="" xmlns:a16="http://schemas.microsoft.com/office/drawing/2014/main" id="{FD4339BE-FAF2-4FB3-8AFE-AF6321634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27439" y="1717581"/>
              <a:ext cx="459991" cy="459991"/>
            </a:xfrm>
            <a:prstGeom prst="rect">
              <a:avLst/>
            </a:prstGeom>
          </p:spPr>
        </p:pic>
        <p:pic>
          <p:nvPicPr>
            <p:cNvPr id="9" name="Imagen 29">
              <a:extLst>
                <a:ext uri="{FF2B5EF4-FFF2-40B4-BE49-F238E27FC236}">
                  <a16:creationId xmlns="" xmlns:a16="http://schemas.microsoft.com/office/drawing/2014/main" id="{4A0BCC0C-B7ED-45DE-BD8F-895C36A40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23351" y="1717581"/>
              <a:ext cx="459991" cy="459991"/>
            </a:xfrm>
            <a:prstGeom prst="rect">
              <a:avLst/>
            </a:prstGeom>
          </p:spPr>
        </p:pic>
        <p:pic>
          <p:nvPicPr>
            <p:cNvPr id="10" name="Imagen 30">
              <a:extLst>
                <a:ext uri="{FF2B5EF4-FFF2-40B4-BE49-F238E27FC236}">
                  <a16:creationId xmlns="" xmlns:a16="http://schemas.microsoft.com/office/drawing/2014/main" id="{D33E58D8-E0CC-4332-B191-9DCFE76A9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69405" y="1717581"/>
              <a:ext cx="468837" cy="468837"/>
            </a:xfrm>
            <a:prstGeom prst="rect">
              <a:avLst/>
            </a:prstGeom>
          </p:spPr>
        </p:pic>
        <p:pic>
          <p:nvPicPr>
            <p:cNvPr id="11" name="Imagen 31">
              <a:extLst>
                <a:ext uri="{FF2B5EF4-FFF2-40B4-BE49-F238E27FC236}">
                  <a16:creationId xmlns="" xmlns:a16="http://schemas.microsoft.com/office/drawing/2014/main" id="{4C592611-7E3B-4D33-88B5-50E09595D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6381" y="1717581"/>
              <a:ext cx="468837" cy="468837"/>
            </a:xfrm>
            <a:prstGeom prst="rect">
              <a:avLst/>
            </a:prstGeom>
          </p:spPr>
        </p:pic>
        <p:pic>
          <p:nvPicPr>
            <p:cNvPr id="12" name="Imagen 2">
              <a:extLst>
                <a:ext uri="{FF2B5EF4-FFF2-40B4-BE49-F238E27FC236}">
                  <a16:creationId xmlns="" xmlns:a16="http://schemas.microsoft.com/office/drawing/2014/main" id="{EB9BB2C8-61C4-4061-9BF5-62C4D182E5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5668" t="43321" r="57028" b="42954"/>
            <a:stretch/>
          </p:blipFill>
          <p:spPr>
            <a:xfrm>
              <a:off x="3512260" y="1663691"/>
              <a:ext cx="504000" cy="532527"/>
            </a:xfrm>
            <a:prstGeom prst="rect">
              <a:avLst/>
            </a:prstGeom>
          </p:spPr>
        </p:pic>
        <p:pic>
          <p:nvPicPr>
            <p:cNvPr id="13" name="Imagen 3">
              <a:extLst>
                <a:ext uri="{FF2B5EF4-FFF2-40B4-BE49-F238E27FC236}">
                  <a16:creationId xmlns="" xmlns:a16="http://schemas.microsoft.com/office/drawing/2014/main" id="{58BF09A9-36BC-4662-BD2B-ABF8535D1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5903" t="43321" r="86104" b="42954"/>
            <a:stretch/>
          </p:blipFill>
          <p:spPr>
            <a:xfrm>
              <a:off x="3994501" y="1669265"/>
              <a:ext cx="540000" cy="521378"/>
            </a:xfrm>
            <a:prstGeom prst="rect">
              <a:avLst/>
            </a:prstGeom>
          </p:spPr>
        </p:pic>
        <p:pic>
          <p:nvPicPr>
            <p:cNvPr id="14" name="Imagen 5">
              <a:extLst>
                <a:ext uri="{FF2B5EF4-FFF2-40B4-BE49-F238E27FC236}">
                  <a16:creationId xmlns="" xmlns:a16="http://schemas.microsoft.com/office/drawing/2014/main" id="{5F3213B5-E7EB-4E0D-89D6-62668FECCD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6042" t="42831" r="86379" b="44424"/>
            <a:stretch/>
          </p:blipFill>
          <p:spPr>
            <a:xfrm>
              <a:off x="4498501" y="1701804"/>
              <a:ext cx="533075" cy="504000"/>
            </a:xfrm>
            <a:prstGeom prst="rect">
              <a:avLst/>
            </a:prstGeom>
          </p:spPr>
        </p:pic>
        <p:pic>
          <p:nvPicPr>
            <p:cNvPr id="15" name="Imagen 27">
              <a:extLst>
                <a:ext uri="{FF2B5EF4-FFF2-40B4-BE49-F238E27FC236}">
                  <a16:creationId xmlns="" xmlns:a16="http://schemas.microsoft.com/office/drawing/2014/main" id="{8156A1E6-09A6-45B2-83E3-7EE7B4D4F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185075" y="1717581"/>
              <a:ext cx="459991" cy="459991"/>
            </a:xfrm>
            <a:prstGeom prst="rect">
              <a:avLst/>
            </a:prstGeom>
          </p:spPr>
        </p:pic>
      </p:grpSp>
      <p:sp>
        <p:nvSpPr>
          <p:cNvPr id="2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1122363"/>
            <a:ext cx="9144000" cy="1927795"/>
          </a:xfrm>
        </p:spPr>
        <p:txBody>
          <a:bodyPr>
            <a:normAutofit/>
          </a:bodyPr>
          <a:lstStyle/>
          <a:p>
            <a:pPr lvl="0"/>
            <a:r>
              <a:rPr lang="es-UY" sz="4400" b="1" dirty="0" smtClean="0">
                <a:solidFill>
                  <a:schemeClr val="accent1">
                    <a:lumMod val="50000"/>
                  </a:schemeClr>
                </a:solidFill>
              </a:rPr>
              <a:t>II JORNADAS DE INGENIERÍA </a:t>
            </a:r>
            <a:br>
              <a:rPr lang="es-UY" sz="4400" b="1" dirty="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pt-BR" sz="4400" dirty="0" smtClean="0">
                <a:solidFill>
                  <a:schemeClr val="accent1">
                    <a:lumMod val="50000"/>
                  </a:schemeClr>
                </a:solidFill>
              </a:rPr>
              <a:t>ITR </a:t>
            </a:r>
            <a:r>
              <a:rPr lang="pt-BR" sz="4400" dirty="0">
                <a:solidFill>
                  <a:schemeClr val="accent1">
                    <a:lumMod val="50000"/>
                  </a:schemeClr>
                </a:solidFill>
              </a:rPr>
              <a:t>SO FRAY BENTOS </a:t>
            </a:r>
            <a:endParaRPr lang="es-UY" sz="4400" dirty="0" smtClean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6" name="Subtítulo 25"/>
          <p:cNvSpPr>
            <a:spLocks noGrp="1"/>
          </p:cNvSpPr>
          <p:nvPr>
            <p:ph type="subTitle" idx="1"/>
          </p:nvPr>
        </p:nvSpPr>
        <p:spPr>
          <a:xfrm>
            <a:off x="1524000" y="3314700"/>
            <a:ext cx="9144000" cy="2720330"/>
          </a:xfrm>
        </p:spPr>
        <p:txBody>
          <a:bodyPr>
            <a:normAutofit/>
          </a:bodyPr>
          <a:lstStyle/>
          <a:p>
            <a:r>
              <a:rPr lang="es-ES" dirty="0" smtClean="0">
                <a:solidFill>
                  <a:srgbClr val="000000"/>
                </a:solidFill>
                <a:latin typeface="Calibri" panose="020F0502020204030204" pitchFamily="34" charset="0"/>
              </a:rPr>
              <a:t>ESTUDIO DE LA CONFIGURACIÓN DE PUNTOS-CLAVE PARA LA DETECCIÓN DE FORMAS CARACTERÍSTICAS EN IMÁGENES BIDIMENSIONALES</a:t>
            </a:r>
          </a:p>
          <a:p>
            <a:endParaRPr lang="es-ES" dirty="0" smtClean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s-ES" i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Giovani Bolzan Cogo</a:t>
            </a:r>
          </a:p>
          <a:p>
            <a:pPr>
              <a:spcBef>
                <a:spcPts val="0"/>
              </a:spcBef>
            </a:pPr>
            <a:r>
              <a:rPr lang="es-ES" sz="18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giovani.bolzan@utec.edu.uy</a:t>
            </a:r>
          </a:p>
        </p:txBody>
      </p:sp>
    </p:spTree>
    <p:extLst>
      <p:ext uri="{BB962C8B-B14F-4D97-AF65-F5344CB8AC3E}">
        <p14:creationId xmlns:p14="http://schemas.microsoft.com/office/powerpoint/2010/main" val="134220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pic>
        <p:nvPicPr>
          <p:cNvPr id="7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423686" y="1"/>
            <a:ext cx="9216825" cy="1474396"/>
          </a:xfrm>
          <a:ln>
            <a:noFill/>
          </a:ln>
        </p:spPr>
        <p:txBody>
          <a:bodyPr>
            <a:normAutofit/>
          </a:bodyPr>
          <a:lstStyle/>
          <a:p>
            <a: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Referencias</a:t>
            </a:r>
            <a:endParaRPr lang="es-UY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3ds Light" panose="02000503020000020004" pitchFamily="2" charset="0"/>
            </a:endParaRPr>
          </a:p>
        </p:txBody>
      </p:sp>
      <p:cxnSp>
        <p:nvCxnSpPr>
          <p:cNvPr id="10" name="Conector recto 9"/>
          <p:cNvCxnSpPr/>
          <p:nvPr/>
        </p:nvCxnSpPr>
        <p:spPr>
          <a:xfrm>
            <a:off x="1423687" y="1474396"/>
            <a:ext cx="92168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8610600" y="6586910"/>
            <a:ext cx="2743200" cy="271089"/>
          </a:xfrm>
        </p:spPr>
        <p:txBody>
          <a:bodyPr/>
          <a:lstStyle/>
          <a:p>
            <a:fld id="{D3ABE961-8E94-4198-8677-AC7846D35B34}" type="slidenum">
              <a:rPr lang="en-US" sz="1400" smtClean="0">
                <a:solidFill>
                  <a:schemeClr val="bg1"/>
                </a:solidFill>
              </a:rPr>
              <a:t>10</a:t>
            </a:fld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UY" dirty="0" err="1" smtClean="0"/>
              <a:t>Udacity</a:t>
            </a:r>
            <a:r>
              <a:rPr lang="es-UY" dirty="0" smtClean="0"/>
              <a:t>..</a:t>
            </a:r>
          </a:p>
          <a:p>
            <a:r>
              <a:rPr lang="es-UY" dirty="0" err="1" smtClean="0"/>
              <a:t>Github</a:t>
            </a:r>
            <a:r>
              <a:rPr lang="es-UY" dirty="0" smtClean="0"/>
              <a:t> CV</a:t>
            </a:r>
          </a:p>
          <a:p>
            <a:r>
              <a:rPr lang="es-ES" dirty="0"/>
              <a:t>Agustí - Introducción a la detección de puntos característicos con </a:t>
            </a:r>
            <a:r>
              <a:rPr lang="es-ES" dirty="0" err="1" smtClean="0"/>
              <a:t>OpenCV</a:t>
            </a:r>
            <a:endParaRPr lang="es-ES" dirty="0" smtClean="0"/>
          </a:p>
          <a:p>
            <a:r>
              <a:rPr lang="es-ES" dirty="0" err="1" smtClean="0"/>
              <a:t>OpenCV</a:t>
            </a:r>
            <a:r>
              <a:rPr lang="es-ES" dirty="0" smtClean="0"/>
              <a:t> </a:t>
            </a:r>
            <a:r>
              <a:rPr lang="es-ES" dirty="0" err="1" smtClean="0"/>
              <a:t>pythpn</a:t>
            </a:r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434899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="" xmlns:a16="http://schemas.microsoft.com/office/drawing/2014/main" id="{31C3304D-658B-4B65-A977-5F10B3E2F392}"/>
              </a:ext>
            </a:extLst>
          </p:cNvPr>
          <p:cNvGrpSpPr/>
          <p:nvPr/>
        </p:nvGrpSpPr>
        <p:grpSpPr>
          <a:xfrm>
            <a:off x="122738" y="6044797"/>
            <a:ext cx="4415195" cy="542113"/>
            <a:chOff x="616381" y="1663691"/>
            <a:chExt cx="4415195" cy="542113"/>
          </a:xfrm>
        </p:grpSpPr>
        <p:pic>
          <p:nvPicPr>
            <p:cNvPr id="8" name="Imagen 28">
              <a:extLst>
                <a:ext uri="{FF2B5EF4-FFF2-40B4-BE49-F238E27FC236}">
                  <a16:creationId xmlns="" xmlns:a16="http://schemas.microsoft.com/office/drawing/2014/main" id="{FD4339BE-FAF2-4FB3-8AFE-AF6321634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27439" y="1717581"/>
              <a:ext cx="459991" cy="459991"/>
            </a:xfrm>
            <a:prstGeom prst="rect">
              <a:avLst/>
            </a:prstGeom>
          </p:spPr>
        </p:pic>
        <p:pic>
          <p:nvPicPr>
            <p:cNvPr id="9" name="Imagen 29">
              <a:extLst>
                <a:ext uri="{FF2B5EF4-FFF2-40B4-BE49-F238E27FC236}">
                  <a16:creationId xmlns="" xmlns:a16="http://schemas.microsoft.com/office/drawing/2014/main" id="{4A0BCC0C-B7ED-45DE-BD8F-895C36A409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23351" y="1717581"/>
              <a:ext cx="459991" cy="459991"/>
            </a:xfrm>
            <a:prstGeom prst="rect">
              <a:avLst/>
            </a:prstGeom>
          </p:spPr>
        </p:pic>
        <p:pic>
          <p:nvPicPr>
            <p:cNvPr id="10" name="Imagen 30">
              <a:extLst>
                <a:ext uri="{FF2B5EF4-FFF2-40B4-BE49-F238E27FC236}">
                  <a16:creationId xmlns="" xmlns:a16="http://schemas.microsoft.com/office/drawing/2014/main" id="{D33E58D8-E0CC-4332-B191-9DCFE76A9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69405" y="1717581"/>
              <a:ext cx="468837" cy="468837"/>
            </a:xfrm>
            <a:prstGeom prst="rect">
              <a:avLst/>
            </a:prstGeom>
          </p:spPr>
        </p:pic>
        <p:pic>
          <p:nvPicPr>
            <p:cNvPr id="11" name="Imagen 31">
              <a:extLst>
                <a:ext uri="{FF2B5EF4-FFF2-40B4-BE49-F238E27FC236}">
                  <a16:creationId xmlns="" xmlns:a16="http://schemas.microsoft.com/office/drawing/2014/main" id="{4C592611-7E3B-4D33-88B5-50E09595D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6381" y="1717581"/>
              <a:ext cx="468837" cy="468837"/>
            </a:xfrm>
            <a:prstGeom prst="rect">
              <a:avLst/>
            </a:prstGeom>
          </p:spPr>
        </p:pic>
        <p:pic>
          <p:nvPicPr>
            <p:cNvPr id="12" name="Imagen 2">
              <a:extLst>
                <a:ext uri="{FF2B5EF4-FFF2-40B4-BE49-F238E27FC236}">
                  <a16:creationId xmlns="" xmlns:a16="http://schemas.microsoft.com/office/drawing/2014/main" id="{EB9BB2C8-61C4-4061-9BF5-62C4D182E5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5668" t="43321" r="57028" b="42954"/>
            <a:stretch/>
          </p:blipFill>
          <p:spPr>
            <a:xfrm>
              <a:off x="3512260" y="1663691"/>
              <a:ext cx="504000" cy="532527"/>
            </a:xfrm>
            <a:prstGeom prst="rect">
              <a:avLst/>
            </a:prstGeom>
          </p:spPr>
        </p:pic>
        <p:pic>
          <p:nvPicPr>
            <p:cNvPr id="13" name="Imagen 3">
              <a:extLst>
                <a:ext uri="{FF2B5EF4-FFF2-40B4-BE49-F238E27FC236}">
                  <a16:creationId xmlns="" xmlns:a16="http://schemas.microsoft.com/office/drawing/2014/main" id="{58BF09A9-36BC-4662-BD2B-ABF8535D1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5903" t="43321" r="86104" b="42954"/>
            <a:stretch/>
          </p:blipFill>
          <p:spPr>
            <a:xfrm>
              <a:off x="3994501" y="1669265"/>
              <a:ext cx="540000" cy="521378"/>
            </a:xfrm>
            <a:prstGeom prst="rect">
              <a:avLst/>
            </a:prstGeom>
          </p:spPr>
        </p:pic>
        <p:pic>
          <p:nvPicPr>
            <p:cNvPr id="14" name="Imagen 5">
              <a:extLst>
                <a:ext uri="{FF2B5EF4-FFF2-40B4-BE49-F238E27FC236}">
                  <a16:creationId xmlns="" xmlns:a16="http://schemas.microsoft.com/office/drawing/2014/main" id="{5F3213B5-E7EB-4E0D-89D6-62668FECCD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6042" t="42831" r="86379" b="44424"/>
            <a:stretch/>
          </p:blipFill>
          <p:spPr>
            <a:xfrm>
              <a:off x="4498501" y="1701804"/>
              <a:ext cx="533075" cy="504000"/>
            </a:xfrm>
            <a:prstGeom prst="rect">
              <a:avLst/>
            </a:prstGeom>
          </p:spPr>
        </p:pic>
        <p:pic>
          <p:nvPicPr>
            <p:cNvPr id="15" name="Imagen 27">
              <a:extLst>
                <a:ext uri="{FF2B5EF4-FFF2-40B4-BE49-F238E27FC236}">
                  <a16:creationId xmlns="" xmlns:a16="http://schemas.microsoft.com/office/drawing/2014/main" id="{8156A1E6-09A6-45B2-83E3-7EE7B4D4F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185075" y="1717581"/>
              <a:ext cx="459991" cy="459991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BB18E6-AB16-4F53-BF02-289F0B6D2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3791" y="1905377"/>
            <a:ext cx="9144000" cy="2387600"/>
          </a:xfrm>
        </p:spPr>
        <p:txBody>
          <a:bodyPr anchor="ctr">
            <a:normAutofit/>
          </a:bodyPr>
          <a:lstStyle/>
          <a:p>
            <a:r>
              <a:rPr lang="es-UY" sz="4400" dirty="0" smtClean="0">
                <a:solidFill>
                  <a:schemeClr val="accent1">
                    <a:lumMod val="50000"/>
                  </a:schemeClr>
                </a:solidFill>
              </a:rPr>
              <a:t>FIN</a:t>
            </a:r>
            <a:endParaRPr lang="en-US" sz="44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="" xmlns:a16="http://schemas.microsoft.com/office/drawing/2014/main" id="{BA614D74-4A61-4107-9DF4-BED65AFD2D70}"/>
              </a:ext>
            </a:extLst>
          </p:cNvPr>
          <p:cNvGrpSpPr/>
          <p:nvPr/>
        </p:nvGrpSpPr>
        <p:grpSpPr>
          <a:xfrm>
            <a:off x="206796" y="1777127"/>
            <a:ext cx="4537932" cy="4210944"/>
            <a:chOff x="1" y="1766967"/>
            <a:chExt cx="4537932" cy="4210944"/>
          </a:xfrm>
        </p:grpSpPr>
        <p:pic>
          <p:nvPicPr>
            <p:cNvPr id="17" name="Imagen 1">
              <a:extLst>
                <a:ext uri="{FF2B5EF4-FFF2-40B4-BE49-F238E27FC236}">
                  <a16:creationId xmlns="" xmlns:a16="http://schemas.microsoft.com/office/drawing/2014/main" id="{DF772B1B-F64A-4E08-9CD2-20435692FB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5" y="1766967"/>
              <a:ext cx="4532028" cy="4210944"/>
            </a:xfrm>
            <a:prstGeom prst="rect">
              <a:avLst/>
            </a:prstGeom>
          </p:spPr>
        </p:pic>
        <p:sp>
          <p:nvSpPr>
            <p:cNvPr id="3" name="Freeform: Shape 2">
              <a:extLst>
                <a:ext uri="{FF2B5EF4-FFF2-40B4-BE49-F238E27FC236}">
                  <a16:creationId xmlns="" xmlns:a16="http://schemas.microsoft.com/office/drawing/2014/main" id="{76AD4041-171A-4BC3-B808-F3ABB8FB8654}"/>
                </a:ext>
              </a:extLst>
            </p:cNvPr>
            <p:cNvSpPr/>
            <p:nvPr/>
          </p:nvSpPr>
          <p:spPr>
            <a:xfrm>
              <a:off x="1" y="2331603"/>
              <a:ext cx="2514600" cy="1772311"/>
            </a:xfrm>
            <a:custGeom>
              <a:avLst/>
              <a:gdLst>
                <a:gd name="connsiteX0" fmla="*/ 108857 w 2514600"/>
                <a:gd name="connsiteY0" fmla="*/ 85026 h 1772311"/>
                <a:gd name="connsiteX1" fmla="*/ 108857 w 2514600"/>
                <a:gd name="connsiteY1" fmla="*/ 85026 h 1772311"/>
                <a:gd name="connsiteX2" fmla="*/ 293914 w 2514600"/>
                <a:gd name="connsiteY2" fmla="*/ 74140 h 1772311"/>
                <a:gd name="connsiteX3" fmla="*/ 391885 w 2514600"/>
                <a:gd name="connsiteY3" fmla="*/ 63254 h 1772311"/>
                <a:gd name="connsiteX4" fmla="*/ 457200 w 2514600"/>
                <a:gd name="connsiteY4" fmla="*/ 52368 h 1772311"/>
                <a:gd name="connsiteX5" fmla="*/ 1284514 w 2514600"/>
                <a:gd name="connsiteY5" fmla="*/ 41483 h 1772311"/>
                <a:gd name="connsiteX6" fmla="*/ 1415142 w 2514600"/>
                <a:gd name="connsiteY6" fmla="*/ 30597 h 1772311"/>
                <a:gd name="connsiteX7" fmla="*/ 2329542 w 2514600"/>
                <a:gd name="connsiteY7" fmla="*/ 52368 h 1772311"/>
                <a:gd name="connsiteX8" fmla="*/ 2362200 w 2514600"/>
                <a:gd name="connsiteY8" fmla="*/ 74140 h 1772311"/>
                <a:gd name="connsiteX9" fmla="*/ 2394857 w 2514600"/>
                <a:gd name="connsiteY9" fmla="*/ 85026 h 1772311"/>
                <a:gd name="connsiteX10" fmla="*/ 2438400 w 2514600"/>
                <a:gd name="connsiteY10" fmla="*/ 161226 h 1772311"/>
                <a:gd name="connsiteX11" fmla="*/ 2449285 w 2514600"/>
                <a:gd name="connsiteY11" fmla="*/ 640197 h 1772311"/>
                <a:gd name="connsiteX12" fmla="*/ 2492828 w 2514600"/>
                <a:gd name="connsiteY12" fmla="*/ 683740 h 1772311"/>
                <a:gd name="connsiteX13" fmla="*/ 2514600 w 2514600"/>
                <a:gd name="connsiteY13" fmla="*/ 716397 h 1772311"/>
                <a:gd name="connsiteX14" fmla="*/ 2503714 w 2514600"/>
                <a:gd name="connsiteY14" fmla="*/ 1140940 h 1772311"/>
                <a:gd name="connsiteX15" fmla="*/ 2471057 w 2514600"/>
                <a:gd name="connsiteY15" fmla="*/ 1206254 h 1772311"/>
                <a:gd name="connsiteX16" fmla="*/ 2416628 w 2514600"/>
                <a:gd name="connsiteY16" fmla="*/ 1260683 h 1772311"/>
                <a:gd name="connsiteX17" fmla="*/ 2362200 w 2514600"/>
                <a:gd name="connsiteY17" fmla="*/ 1315111 h 1772311"/>
                <a:gd name="connsiteX18" fmla="*/ 2296885 w 2514600"/>
                <a:gd name="connsiteY18" fmla="*/ 1391311 h 1772311"/>
                <a:gd name="connsiteX19" fmla="*/ 2264228 w 2514600"/>
                <a:gd name="connsiteY19" fmla="*/ 1402197 h 1772311"/>
                <a:gd name="connsiteX20" fmla="*/ 2198914 w 2514600"/>
                <a:gd name="connsiteY20" fmla="*/ 1434854 h 1772311"/>
                <a:gd name="connsiteX21" fmla="*/ 2144485 w 2514600"/>
                <a:gd name="connsiteY21" fmla="*/ 1467511 h 1772311"/>
                <a:gd name="connsiteX22" fmla="*/ 2122714 w 2514600"/>
                <a:gd name="connsiteY22" fmla="*/ 1500168 h 1772311"/>
                <a:gd name="connsiteX23" fmla="*/ 2100942 w 2514600"/>
                <a:gd name="connsiteY23" fmla="*/ 1521940 h 1772311"/>
                <a:gd name="connsiteX24" fmla="*/ 2035628 w 2514600"/>
                <a:gd name="connsiteY24" fmla="*/ 1565483 h 1772311"/>
                <a:gd name="connsiteX25" fmla="*/ 1970314 w 2514600"/>
                <a:gd name="connsiteY25" fmla="*/ 1587254 h 1772311"/>
                <a:gd name="connsiteX26" fmla="*/ 1567542 w 2514600"/>
                <a:gd name="connsiteY26" fmla="*/ 1609026 h 1772311"/>
                <a:gd name="connsiteX27" fmla="*/ 1317171 w 2514600"/>
                <a:gd name="connsiteY27" fmla="*/ 1619911 h 1772311"/>
                <a:gd name="connsiteX28" fmla="*/ 1230085 w 2514600"/>
                <a:gd name="connsiteY28" fmla="*/ 1630797 h 1772311"/>
                <a:gd name="connsiteX29" fmla="*/ 1132114 w 2514600"/>
                <a:gd name="connsiteY29" fmla="*/ 1641683 h 1772311"/>
                <a:gd name="connsiteX30" fmla="*/ 1077685 w 2514600"/>
                <a:gd name="connsiteY30" fmla="*/ 1652568 h 1772311"/>
                <a:gd name="connsiteX31" fmla="*/ 1012371 w 2514600"/>
                <a:gd name="connsiteY31" fmla="*/ 1663454 h 1772311"/>
                <a:gd name="connsiteX32" fmla="*/ 903514 w 2514600"/>
                <a:gd name="connsiteY32" fmla="*/ 1685226 h 1772311"/>
                <a:gd name="connsiteX33" fmla="*/ 794657 w 2514600"/>
                <a:gd name="connsiteY33" fmla="*/ 1717883 h 1772311"/>
                <a:gd name="connsiteX34" fmla="*/ 762000 w 2514600"/>
                <a:gd name="connsiteY34" fmla="*/ 1728768 h 1772311"/>
                <a:gd name="connsiteX35" fmla="*/ 653142 w 2514600"/>
                <a:gd name="connsiteY35" fmla="*/ 1750540 h 1772311"/>
                <a:gd name="connsiteX36" fmla="*/ 555171 w 2514600"/>
                <a:gd name="connsiteY36" fmla="*/ 1772311 h 1772311"/>
                <a:gd name="connsiteX37" fmla="*/ 261257 w 2514600"/>
                <a:gd name="connsiteY37" fmla="*/ 1761426 h 1772311"/>
                <a:gd name="connsiteX38" fmla="*/ 195942 w 2514600"/>
                <a:gd name="connsiteY38" fmla="*/ 1728768 h 1772311"/>
                <a:gd name="connsiteX39" fmla="*/ 163285 w 2514600"/>
                <a:gd name="connsiteY39" fmla="*/ 1717883 h 1772311"/>
                <a:gd name="connsiteX40" fmla="*/ 87085 w 2514600"/>
                <a:gd name="connsiteY40" fmla="*/ 1663454 h 1772311"/>
                <a:gd name="connsiteX41" fmla="*/ 65314 w 2514600"/>
                <a:gd name="connsiteY41" fmla="*/ 1630797 h 1772311"/>
                <a:gd name="connsiteX42" fmla="*/ 43542 w 2514600"/>
                <a:gd name="connsiteY42" fmla="*/ 1609026 h 1772311"/>
                <a:gd name="connsiteX43" fmla="*/ 32657 w 2514600"/>
                <a:gd name="connsiteY43" fmla="*/ 1576368 h 1772311"/>
                <a:gd name="connsiteX44" fmla="*/ 10885 w 2514600"/>
                <a:gd name="connsiteY44" fmla="*/ 966768 h 1772311"/>
                <a:gd name="connsiteX45" fmla="*/ 0 w 2514600"/>
                <a:gd name="connsiteY45" fmla="*/ 934111 h 1772311"/>
                <a:gd name="connsiteX46" fmla="*/ 10885 w 2514600"/>
                <a:gd name="connsiteY46" fmla="*/ 487797 h 1772311"/>
                <a:gd name="connsiteX47" fmla="*/ 32657 w 2514600"/>
                <a:gd name="connsiteY47" fmla="*/ 411597 h 1772311"/>
                <a:gd name="connsiteX48" fmla="*/ 54428 w 2514600"/>
                <a:gd name="connsiteY48" fmla="*/ 324511 h 1772311"/>
                <a:gd name="connsiteX49" fmla="*/ 97971 w 2514600"/>
                <a:gd name="connsiteY49" fmla="*/ 280968 h 1772311"/>
                <a:gd name="connsiteX50" fmla="*/ 108857 w 2514600"/>
                <a:gd name="connsiteY50" fmla="*/ 226540 h 1772311"/>
                <a:gd name="connsiteX51" fmla="*/ 119742 w 2514600"/>
                <a:gd name="connsiteY51" fmla="*/ 193883 h 1772311"/>
                <a:gd name="connsiteX52" fmla="*/ 108857 w 2514600"/>
                <a:gd name="connsiteY52" fmla="*/ 85026 h 177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514600" h="1772311">
                  <a:moveTo>
                    <a:pt x="108857" y="85026"/>
                  </a:moveTo>
                  <a:lnTo>
                    <a:pt x="108857" y="85026"/>
                  </a:lnTo>
                  <a:lnTo>
                    <a:pt x="293914" y="74140"/>
                  </a:lnTo>
                  <a:cubicBezTo>
                    <a:pt x="326675" y="71620"/>
                    <a:pt x="359315" y="67597"/>
                    <a:pt x="391885" y="63254"/>
                  </a:cubicBezTo>
                  <a:cubicBezTo>
                    <a:pt x="413763" y="60337"/>
                    <a:pt x="435135" y="52906"/>
                    <a:pt x="457200" y="52368"/>
                  </a:cubicBezTo>
                  <a:cubicBezTo>
                    <a:pt x="732913" y="45643"/>
                    <a:pt x="1008743" y="45111"/>
                    <a:pt x="1284514" y="41483"/>
                  </a:cubicBezTo>
                  <a:cubicBezTo>
                    <a:pt x="1328057" y="37854"/>
                    <a:pt x="1371448" y="30597"/>
                    <a:pt x="1415142" y="30597"/>
                  </a:cubicBezTo>
                  <a:cubicBezTo>
                    <a:pt x="2275274" y="30597"/>
                    <a:pt x="2019322" y="-51032"/>
                    <a:pt x="2329542" y="52368"/>
                  </a:cubicBezTo>
                  <a:cubicBezTo>
                    <a:pt x="2340428" y="59625"/>
                    <a:pt x="2350498" y="68289"/>
                    <a:pt x="2362200" y="74140"/>
                  </a:cubicBezTo>
                  <a:cubicBezTo>
                    <a:pt x="2372463" y="79272"/>
                    <a:pt x="2385897" y="77858"/>
                    <a:pt x="2394857" y="85026"/>
                  </a:cubicBezTo>
                  <a:cubicBezTo>
                    <a:pt x="2407678" y="95283"/>
                    <a:pt x="2433044" y="150514"/>
                    <a:pt x="2438400" y="161226"/>
                  </a:cubicBezTo>
                  <a:cubicBezTo>
                    <a:pt x="2442028" y="320883"/>
                    <a:pt x="2432739" y="481358"/>
                    <a:pt x="2449285" y="640197"/>
                  </a:cubicBezTo>
                  <a:cubicBezTo>
                    <a:pt x="2451412" y="660613"/>
                    <a:pt x="2481442" y="666661"/>
                    <a:pt x="2492828" y="683740"/>
                  </a:cubicBezTo>
                  <a:lnTo>
                    <a:pt x="2514600" y="716397"/>
                  </a:lnTo>
                  <a:cubicBezTo>
                    <a:pt x="2510971" y="857911"/>
                    <a:pt x="2510448" y="999539"/>
                    <a:pt x="2503714" y="1140940"/>
                  </a:cubicBezTo>
                  <a:cubicBezTo>
                    <a:pt x="2502753" y="1161124"/>
                    <a:pt x="2483160" y="1192422"/>
                    <a:pt x="2471057" y="1206254"/>
                  </a:cubicBezTo>
                  <a:cubicBezTo>
                    <a:pt x="2454161" y="1225564"/>
                    <a:pt x="2430860" y="1239334"/>
                    <a:pt x="2416628" y="1260683"/>
                  </a:cubicBezTo>
                  <a:cubicBezTo>
                    <a:pt x="2387600" y="1304226"/>
                    <a:pt x="2405743" y="1286083"/>
                    <a:pt x="2362200" y="1315111"/>
                  </a:cubicBezTo>
                  <a:cubicBezTo>
                    <a:pt x="2348271" y="1336004"/>
                    <a:pt x="2319510" y="1383769"/>
                    <a:pt x="2296885" y="1391311"/>
                  </a:cubicBezTo>
                  <a:cubicBezTo>
                    <a:pt x="2285999" y="1394940"/>
                    <a:pt x="2274491" y="1397065"/>
                    <a:pt x="2264228" y="1402197"/>
                  </a:cubicBezTo>
                  <a:cubicBezTo>
                    <a:pt x="2179819" y="1444401"/>
                    <a:pt x="2280998" y="1407492"/>
                    <a:pt x="2198914" y="1434854"/>
                  </a:cubicBezTo>
                  <a:cubicBezTo>
                    <a:pt x="2080550" y="1553218"/>
                    <a:pt x="2285797" y="1354463"/>
                    <a:pt x="2144485" y="1467511"/>
                  </a:cubicBezTo>
                  <a:cubicBezTo>
                    <a:pt x="2134269" y="1475684"/>
                    <a:pt x="2130887" y="1489952"/>
                    <a:pt x="2122714" y="1500168"/>
                  </a:cubicBezTo>
                  <a:cubicBezTo>
                    <a:pt x="2116303" y="1508182"/>
                    <a:pt x="2109153" y="1515782"/>
                    <a:pt x="2100942" y="1521940"/>
                  </a:cubicBezTo>
                  <a:cubicBezTo>
                    <a:pt x="2080009" y="1537640"/>
                    <a:pt x="2060451" y="1557209"/>
                    <a:pt x="2035628" y="1565483"/>
                  </a:cubicBezTo>
                  <a:lnTo>
                    <a:pt x="1970314" y="1587254"/>
                  </a:lnTo>
                  <a:cubicBezTo>
                    <a:pt x="1819886" y="1637397"/>
                    <a:pt x="1956442" y="1595381"/>
                    <a:pt x="1567542" y="1609026"/>
                  </a:cubicBezTo>
                  <a:lnTo>
                    <a:pt x="1317171" y="1619911"/>
                  </a:lnTo>
                  <a:lnTo>
                    <a:pt x="1230085" y="1630797"/>
                  </a:lnTo>
                  <a:cubicBezTo>
                    <a:pt x="1197452" y="1634636"/>
                    <a:pt x="1164642" y="1637036"/>
                    <a:pt x="1132114" y="1641683"/>
                  </a:cubicBezTo>
                  <a:cubicBezTo>
                    <a:pt x="1113798" y="1644300"/>
                    <a:pt x="1095889" y="1649258"/>
                    <a:pt x="1077685" y="1652568"/>
                  </a:cubicBezTo>
                  <a:cubicBezTo>
                    <a:pt x="1055969" y="1656516"/>
                    <a:pt x="1034065" y="1659386"/>
                    <a:pt x="1012371" y="1663454"/>
                  </a:cubicBezTo>
                  <a:cubicBezTo>
                    <a:pt x="976001" y="1670274"/>
                    <a:pt x="937872" y="1671483"/>
                    <a:pt x="903514" y="1685226"/>
                  </a:cubicBezTo>
                  <a:cubicBezTo>
                    <a:pt x="806004" y="1724229"/>
                    <a:pt x="892772" y="1693355"/>
                    <a:pt x="794657" y="1717883"/>
                  </a:cubicBezTo>
                  <a:cubicBezTo>
                    <a:pt x="783525" y="1720666"/>
                    <a:pt x="773181" y="1726188"/>
                    <a:pt x="762000" y="1728768"/>
                  </a:cubicBezTo>
                  <a:cubicBezTo>
                    <a:pt x="725943" y="1737089"/>
                    <a:pt x="689042" y="1741565"/>
                    <a:pt x="653142" y="1750540"/>
                  </a:cubicBezTo>
                  <a:cubicBezTo>
                    <a:pt x="591650" y="1765914"/>
                    <a:pt x="624270" y="1758492"/>
                    <a:pt x="555171" y="1772311"/>
                  </a:cubicBezTo>
                  <a:cubicBezTo>
                    <a:pt x="457200" y="1768683"/>
                    <a:pt x="359078" y="1767947"/>
                    <a:pt x="261257" y="1761426"/>
                  </a:cubicBezTo>
                  <a:cubicBezTo>
                    <a:pt x="229687" y="1759321"/>
                    <a:pt x="222756" y="1742175"/>
                    <a:pt x="195942" y="1728768"/>
                  </a:cubicBezTo>
                  <a:cubicBezTo>
                    <a:pt x="185679" y="1723637"/>
                    <a:pt x="174171" y="1721511"/>
                    <a:pt x="163285" y="1717883"/>
                  </a:cubicBezTo>
                  <a:cubicBezTo>
                    <a:pt x="111628" y="1666226"/>
                    <a:pt x="139215" y="1680831"/>
                    <a:pt x="87085" y="1663454"/>
                  </a:cubicBezTo>
                  <a:cubicBezTo>
                    <a:pt x="79828" y="1652568"/>
                    <a:pt x="73487" y="1641013"/>
                    <a:pt x="65314" y="1630797"/>
                  </a:cubicBezTo>
                  <a:cubicBezTo>
                    <a:pt x="58903" y="1622783"/>
                    <a:pt x="48822" y="1617827"/>
                    <a:pt x="43542" y="1609026"/>
                  </a:cubicBezTo>
                  <a:cubicBezTo>
                    <a:pt x="37638" y="1599186"/>
                    <a:pt x="36285" y="1587254"/>
                    <a:pt x="32657" y="1576368"/>
                  </a:cubicBezTo>
                  <a:cubicBezTo>
                    <a:pt x="32133" y="1552264"/>
                    <a:pt x="35947" y="1129677"/>
                    <a:pt x="10885" y="966768"/>
                  </a:cubicBezTo>
                  <a:cubicBezTo>
                    <a:pt x="9140" y="955427"/>
                    <a:pt x="3628" y="944997"/>
                    <a:pt x="0" y="934111"/>
                  </a:cubicBezTo>
                  <a:cubicBezTo>
                    <a:pt x="3628" y="785340"/>
                    <a:pt x="4278" y="636466"/>
                    <a:pt x="10885" y="487797"/>
                  </a:cubicBezTo>
                  <a:cubicBezTo>
                    <a:pt x="11986" y="463030"/>
                    <a:pt x="26679" y="435509"/>
                    <a:pt x="32657" y="411597"/>
                  </a:cubicBezTo>
                  <a:cubicBezTo>
                    <a:pt x="34239" y="405269"/>
                    <a:pt x="44856" y="337912"/>
                    <a:pt x="54428" y="324511"/>
                  </a:cubicBezTo>
                  <a:cubicBezTo>
                    <a:pt x="66359" y="307808"/>
                    <a:pt x="97971" y="280968"/>
                    <a:pt x="97971" y="280968"/>
                  </a:cubicBezTo>
                  <a:cubicBezTo>
                    <a:pt x="101600" y="262825"/>
                    <a:pt x="104370" y="244490"/>
                    <a:pt x="108857" y="226540"/>
                  </a:cubicBezTo>
                  <a:cubicBezTo>
                    <a:pt x="111640" y="215408"/>
                    <a:pt x="118703" y="205310"/>
                    <a:pt x="119742" y="193883"/>
                  </a:cubicBezTo>
                  <a:cubicBezTo>
                    <a:pt x="122370" y="164974"/>
                    <a:pt x="119742" y="135826"/>
                    <a:pt x="108857" y="850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2585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contenido 7"/>
          <p:cNvSpPr>
            <a:spLocks noGrp="1"/>
          </p:cNvSpPr>
          <p:nvPr>
            <p:ph idx="1"/>
          </p:nvPr>
        </p:nvSpPr>
        <p:spPr>
          <a:xfrm>
            <a:off x="838200" y="1839871"/>
            <a:ext cx="10515600" cy="4351338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Visión </a:t>
            </a:r>
            <a:r>
              <a:rPr lang="es-UY" sz="2400" dirty="0" smtClean="0">
                <a:latin typeface="3ds Light" panose="02000503020000020004" pitchFamily="2" charset="0"/>
              </a:rPr>
              <a:t>Computacional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Qué </a:t>
            </a:r>
            <a:r>
              <a:rPr lang="es-UY" sz="2000" dirty="0">
                <a:latin typeface="3ds Light" panose="02000503020000020004" pitchFamily="2" charset="0"/>
              </a:rPr>
              <a:t>es y a qué sirve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Los </a:t>
            </a:r>
            <a:r>
              <a:rPr lang="es-UY" sz="2000" dirty="0">
                <a:latin typeface="3ds Light" panose="02000503020000020004" pitchFamily="2" charset="0"/>
              </a:rPr>
              <a:t>desafíos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Reconocimiento </a:t>
            </a:r>
            <a:r>
              <a:rPr lang="es-UY" sz="2400" dirty="0" smtClean="0">
                <a:latin typeface="3ds Light" panose="02000503020000020004" pitchFamily="2" charset="0"/>
              </a:rPr>
              <a:t>de </a:t>
            </a:r>
            <a:r>
              <a:rPr lang="es-UY" sz="2400" dirty="0" smtClean="0">
                <a:latin typeface="3ds Light" panose="02000503020000020004" pitchFamily="2" charset="0"/>
              </a:rPr>
              <a:t>objetos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Clasificación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Vectores </a:t>
            </a:r>
            <a:r>
              <a:rPr lang="es-UY" sz="2400" dirty="0" smtClean="0">
                <a:latin typeface="3ds Light" panose="02000503020000020004" pitchFamily="2" charset="0"/>
              </a:rPr>
              <a:t>de características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Estructuras </a:t>
            </a:r>
            <a:r>
              <a:rPr lang="es-UY" sz="2000" dirty="0" smtClean="0">
                <a:latin typeface="3ds Light" panose="02000503020000020004" pitchFamily="2" charset="0"/>
              </a:rPr>
              <a:t>de datos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</a:t>
            </a:r>
            <a:r>
              <a:rPr lang="es-UY" sz="2000" dirty="0" smtClean="0">
                <a:latin typeface="3ds Light" panose="02000503020000020004" pitchFamily="2" charset="0"/>
              </a:rPr>
              <a:t>La </a:t>
            </a:r>
            <a:r>
              <a:rPr lang="es-UY" sz="2000" dirty="0" smtClean="0">
                <a:latin typeface="3ds Light" panose="02000503020000020004" pitchFamily="2" charset="0"/>
              </a:rPr>
              <a:t>probabilidad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Estrategias </a:t>
            </a:r>
            <a:r>
              <a:rPr lang="es-UY" sz="2400" dirty="0" smtClean="0">
                <a:latin typeface="3ds Light" panose="02000503020000020004" pitchFamily="2" charset="0"/>
              </a:rPr>
              <a:t>de </a:t>
            </a:r>
            <a:r>
              <a:rPr lang="es-UY" sz="2400" dirty="0" smtClean="0">
                <a:latin typeface="3ds Light" panose="02000503020000020004" pitchFamily="2" charset="0"/>
              </a:rPr>
              <a:t>numéricas</a:t>
            </a:r>
            <a:endParaRPr lang="es-UY" sz="2400" dirty="0" smtClean="0">
              <a:latin typeface="3ds Light" panose="02000503020000020004" pitchFamily="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Detección </a:t>
            </a:r>
            <a:r>
              <a:rPr lang="es-UY" sz="2000" dirty="0" smtClean="0">
                <a:latin typeface="3ds Light" panose="02000503020000020004" pitchFamily="2" charset="0"/>
              </a:rPr>
              <a:t>de flancos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Muestra </a:t>
            </a:r>
            <a:endParaRPr lang="es-UY" sz="2400" dirty="0">
              <a:latin typeface="3ds Light" panose="02000503020000020004" pitchFamily="2" charset="0"/>
            </a:endParaRPr>
          </a:p>
        </p:txBody>
      </p:sp>
      <p:sp>
        <p:nvSpPr>
          <p:cNvPr id="9" name="Marcador de contenido 7"/>
          <p:cNvSpPr txBox="1">
            <a:spLocks/>
          </p:cNvSpPr>
          <p:nvPr/>
        </p:nvSpPr>
        <p:spPr>
          <a:xfrm>
            <a:off x="838200" y="1825624"/>
            <a:ext cx="9086850" cy="435133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</a:t>
            </a:r>
            <a:r>
              <a:rPr lang="es-UY" sz="2400" strike="sngStrike" dirty="0" err="1" smtClean="0">
                <a:latin typeface="3ds Light" panose="02000503020000020004" pitchFamily="2" charset="0"/>
              </a:rPr>
              <a:t>Skynet</a:t>
            </a:r>
            <a:r>
              <a:rPr lang="es-UY" sz="2400" strike="sngStrike" dirty="0" smtClean="0">
                <a:latin typeface="3ds Light" panose="02000503020000020004" pitchFamily="2" charset="0"/>
              </a:rPr>
              <a:t> nos va a dominar</a:t>
            </a:r>
            <a:endParaRPr lang="es-UY" sz="2400" dirty="0" smtClean="0">
              <a:latin typeface="3ds Light" panose="02000503020000020004" pitchFamily="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</a:t>
            </a:r>
            <a:r>
              <a:rPr lang="es-UY" sz="2000" strike="sngStrike" dirty="0" smtClean="0">
                <a:latin typeface="3ds Light" panose="02000503020000020004" pitchFamily="2" charset="0"/>
              </a:rPr>
              <a:t>Salvar la raza humana</a:t>
            </a:r>
            <a:endParaRPr lang="es-UY" sz="2000" dirty="0" smtClean="0">
              <a:latin typeface="3ds Light" panose="02000503020000020004" pitchFamily="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</a:t>
            </a:r>
            <a:r>
              <a:rPr lang="es-UY" sz="2000" strike="sngStrike" dirty="0" smtClean="0">
                <a:latin typeface="3ds Light" panose="02000503020000020004" pitchFamily="2" charset="0"/>
              </a:rPr>
              <a:t>Es inevitable</a:t>
            </a:r>
            <a:endParaRPr lang="es-UY" sz="2000" dirty="0" smtClean="0">
              <a:latin typeface="3ds Light" panose="02000503020000020004" pitchFamily="2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</a:t>
            </a:r>
            <a:r>
              <a:rPr lang="es-UY" sz="2400" strike="sngStrike" dirty="0" smtClean="0">
                <a:latin typeface="3ds Light" panose="02000503020000020004" pitchFamily="2" charset="0"/>
              </a:rPr>
              <a:t>Así que nos rastrean</a:t>
            </a:r>
            <a:endParaRPr lang="es-UY" sz="2400" dirty="0" smtClean="0">
              <a:latin typeface="3ds Light" panose="02000503020000020004" pitchFamily="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</a:t>
            </a:r>
            <a:r>
              <a:rPr lang="es-UY" sz="2000" strike="sngStrike" dirty="0" smtClean="0">
                <a:latin typeface="3ds Light" panose="02000503020000020004" pitchFamily="2" charset="0"/>
              </a:rPr>
              <a:t>Características humanas</a:t>
            </a:r>
            <a:endParaRPr lang="es-UY" sz="2000" dirty="0" smtClean="0">
              <a:latin typeface="3ds Light" panose="02000503020000020004" pitchFamily="2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</a:t>
            </a:r>
            <a:r>
              <a:rPr lang="es-UY" sz="2400" strike="sngStrike" dirty="0" smtClean="0">
                <a:latin typeface="3ds Light" panose="02000503020000020004" pitchFamily="2" charset="0"/>
              </a:rPr>
              <a:t>Cómo piensan los </a:t>
            </a:r>
            <a:r>
              <a:rPr lang="es-UY" sz="2400" strike="sngStrike" dirty="0" err="1" smtClean="0">
                <a:latin typeface="3ds Light" panose="02000503020000020004" pitchFamily="2" charset="0"/>
              </a:rPr>
              <a:t>terminators</a:t>
            </a:r>
            <a:endParaRPr lang="es-UY" sz="2400" dirty="0" smtClean="0">
              <a:latin typeface="3ds Light" panose="02000503020000020004" pitchFamily="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</a:t>
            </a:r>
            <a:r>
              <a:rPr lang="es-UY" sz="2000" strike="sngStrike" dirty="0" err="1" smtClean="0">
                <a:latin typeface="3ds Light" panose="02000503020000020004" pitchFamily="2" charset="0"/>
              </a:rPr>
              <a:t>Droids</a:t>
            </a:r>
            <a:r>
              <a:rPr lang="es-UY" sz="2000" strike="sngStrike" dirty="0" smtClean="0">
                <a:latin typeface="3ds Light" panose="02000503020000020004" pitchFamily="2" charset="0"/>
              </a:rPr>
              <a:t> inteligentes</a:t>
            </a:r>
            <a:endParaRPr lang="es-UY" sz="2000" dirty="0" smtClean="0">
              <a:latin typeface="3ds Light" panose="02000503020000020004" pitchFamily="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</a:t>
            </a:r>
            <a:r>
              <a:rPr lang="es-UY" sz="2000" strike="sngStrike" dirty="0" smtClean="0">
                <a:latin typeface="3ds Light" panose="02000503020000020004" pitchFamily="2" charset="0"/>
              </a:rPr>
              <a:t>Aumentar daño</a:t>
            </a:r>
            <a:endParaRPr lang="es-UY" sz="2000" dirty="0" smtClean="0">
              <a:latin typeface="3ds Light" panose="02000503020000020004" pitchFamily="2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</a:t>
            </a:r>
            <a:r>
              <a:rPr lang="es-UY" sz="2400" strike="sngStrike" dirty="0" smtClean="0">
                <a:latin typeface="3ds Light" panose="02000503020000020004" pitchFamily="2" charset="0"/>
              </a:rPr>
              <a:t>Instrucciones de combate</a:t>
            </a:r>
            <a:endParaRPr lang="es-UY" sz="2400" dirty="0" smtClean="0">
              <a:latin typeface="3ds Light" panose="02000503020000020004" pitchFamily="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</a:t>
            </a:r>
            <a:r>
              <a:rPr lang="es-UY" sz="2000" strike="sngStrike" dirty="0" smtClean="0">
                <a:latin typeface="3ds Light" panose="02000503020000020004" pitchFamily="2" charset="0"/>
              </a:rPr>
              <a:t>Exactitud y precisión</a:t>
            </a:r>
            <a:endParaRPr lang="es-UY" sz="2000" dirty="0" smtClean="0">
              <a:latin typeface="3ds Light" panose="02000503020000020004" pitchFamily="2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</a:t>
            </a:r>
            <a:r>
              <a:rPr lang="es-UY" sz="2400" strike="sngStrike" dirty="0" smtClean="0">
                <a:latin typeface="3ds Light" panose="02000503020000020004" pitchFamily="2" charset="0"/>
              </a:rPr>
              <a:t>Instalaciones secretas</a:t>
            </a:r>
            <a:endParaRPr lang="es-UY" sz="2400" dirty="0">
              <a:latin typeface="3ds Light" panose="02000503020000020004" pitchFamily="2" charset="0"/>
            </a:endParaRPr>
          </a:p>
        </p:txBody>
      </p:sp>
      <p:sp>
        <p:nvSpPr>
          <p:cNvPr id="12" name="Marcador de contenido 7"/>
          <p:cNvSpPr txBox="1">
            <a:spLocks/>
          </p:cNvSpPr>
          <p:nvPr/>
        </p:nvSpPr>
        <p:spPr>
          <a:xfrm>
            <a:off x="852948" y="1839370"/>
            <a:ext cx="8777748" cy="4351338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</a:t>
            </a:r>
            <a:r>
              <a:rPr lang="es-UY" sz="2400" dirty="0" err="1" smtClean="0">
                <a:latin typeface="3ds Light" panose="02000503020000020004" pitchFamily="2" charset="0"/>
              </a:rPr>
              <a:t>Skynet</a:t>
            </a:r>
            <a:r>
              <a:rPr lang="es-UY" sz="2400" dirty="0" smtClean="0">
                <a:latin typeface="3ds Light" panose="02000503020000020004" pitchFamily="2" charset="0"/>
              </a:rPr>
              <a:t> nos va a dominar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Salvar la raza humana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Es inevitable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Así que nos rastrean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Características humanas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Cómo piensan los </a:t>
            </a:r>
            <a:r>
              <a:rPr lang="es-UY" sz="2400" dirty="0" err="1" smtClean="0">
                <a:latin typeface="3ds Light" panose="02000503020000020004" pitchFamily="2" charset="0"/>
              </a:rPr>
              <a:t>terminators</a:t>
            </a:r>
            <a:endParaRPr lang="es-UY" sz="2400" dirty="0" smtClean="0">
              <a:latin typeface="3ds Light" panose="02000503020000020004" pitchFamily="2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</a:t>
            </a:r>
            <a:r>
              <a:rPr lang="es-UY" sz="2000" dirty="0" err="1" smtClean="0">
                <a:latin typeface="3ds Light" panose="02000503020000020004" pitchFamily="2" charset="0"/>
              </a:rPr>
              <a:t>Droids</a:t>
            </a:r>
            <a:r>
              <a:rPr lang="es-UY" sz="2000" dirty="0" smtClean="0">
                <a:latin typeface="3ds Light" panose="02000503020000020004" pitchFamily="2" charset="0"/>
              </a:rPr>
              <a:t> inteligentes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Aumentar daño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Instrucciones de combate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UY" sz="2000" dirty="0" smtClean="0">
                <a:latin typeface="3ds Light" panose="02000503020000020004" pitchFamily="2" charset="0"/>
              </a:rPr>
              <a:t> Exactitud y precisión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s-UY" sz="2400" dirty="0" smtClean="0">
                <a:latin typeface="3ds Light" panose="02000503020000020004" pitchFamily="2" charset="0"/>
              </a:rPr>
              <a:t> Instalaciones secretas</a:t>
            </a:r>
            <a:endParaRPr lang="es-UY" sz="2400" dirty="0">
              <a:latin typeface="3ds Light" panose="02000503020000020004" pitchFamily="2" charset="0"/>
            </a:endParaRPr>
          </a:p>
        </p:txBody>
      </p:sp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pic>
        <p:nvPicPr>
          <p:cNvPr id="7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423686" y="1"/>
            <a:ext cx="9216825" cy="1474396"/>
          </a:xfrm>
          <a:ln>
            <a:noFill/>
          </a:ln>
        </p:spPr>
        <p:txBody>
          <a:bodyPr/>
          <a:lstStyle/>
          <a:p>
            <a: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AGENDA</a:t>
            </a:r>
            <a:endParaRPr lang="es-UY" b="1" dirty="0">
              <a:solidFill>
                <a:schemeClr val="accent1">
                  <a:lumMod val="50000"/>
                </a:schemeClr>
              </a:solidFill>
              <a:latin typeface="3ds Light" panose="02000503020000020004" pitchFamily="2" charset="0"/>
            </a:endParaRPr>
          </a:p>
        </p:txBody>
      </p:sp>
      <p:cxnSp>
        <p:nvCxnSpPr>
          <p:cNvPr id="10" name="Conector recto 9"/>
          <p:cNvCxnSpPr/>
          <p:nvPr/>
        </p:nvCxnSpPr>
        <p:spPr>
          <a:xfrm>
            <a:off x="1423687" y="1474396"/>
            <a:ext cx="92168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8610600" y="6586910"/>
            <a:ext cx="2743200" cy="271089"/>
          </a:xfrm>
        </p:spPr>
        <p:txBody>
          <a:bodyPr/>
          <a:lstStyle/>
          <a:p>
            <a:fld id="{D3ABE961-8E94-4198-8677-AC7846D35B34}" type="slidenum">
              <a:rPr lang="en-US" sz="1400" smtClean="0">
                <a:solidFill>
                  <a:schemeClr val="bg1"/>
                </a:solidFill>
              </a:rPr>
              <a:t>2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175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14" presetClass="exit" presetSubtype="1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7" presetClass="emph" presetSubtype="0" fill="remove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pic>
        <p:nvPicPr>
          <p:cNvPr id="7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423686" y="1"/>
            <a:ext cx="9216825" cy="1474396"/>
          </a:xfrm>
          <a:ln>
            <a:noFill/>
          </a:ln>
        </p:spPr>
        <p:txBody>
          <a:bodyPr/>
          <a:lstStyle/>
          <a:p>
            <a: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Visión computacional</a:t>
            </a:r>
            <a:b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</a:br>
            <a:r>
              <a:rPr lang="es-UY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3ds Light" panose="02000503020000020004" pitchFamily="2" charset="0"/>
              </a:rPr>
              <a:t>Qué es y a qué sirve</a:t>
            </a:r>
            <a:endParaRPr lang="es-UY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3ds Light" panose="02000503020000020004" pitchFamily="2" charset="0"/>
            </a:endParaRPr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s-UY" sz="2400" dirty="0">
              <a:latin typeface="3ds Light" panose="02000503020000020004" pitchFamily="2" charset="0"/>
            </a:endParaRPr>
          </a:p>
        </p:txBody>
      </p:sp>
      <p:cxnSp>
        <p:nvCxnSpPr>
          <p:cNvPr id="10" name="Conector recto 9"/>
          <p:cNvCxnSpPr/>
          <p:nvPr/>
        </p:nvCxnSpPr>
        <p:spPr>
          <a:xfrm>
            <a:off x="1423687" y="1474396"/>
            <a:ext cx="92168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8610600" y="6586910"/>
            <a:ext cx="2743200" cy="271089"/>
          </a:xfrm>
        </p:spPr>
        <p:txBody>
          <a:bodyPr/>
          <a:lstStyle/>
          <a:p>
            <a:fld id="{D3ABE961-8E94-4198-8677-AC7846D35B34}" type="slidenum">
              <a:rPr lang="en-US" sz="1400" smtClean="0">
                <a:solidFill>
                  <a:schemeClr val="bg1"/>
                </a:solidFill>
              </a:rPr>
              <a:t>3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946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pic>
        <p:nvPicPr>
          <p:cNvPr id="7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423686" y="1"/>
            <a:ext cx="9216825" cy="1474396"/>
          </a:xfrm>
          <a:ln>
            <a:noFill/>
          </a:ln>
        </p:spPr>
        <p:txBody>
          <a:bodyPr/>
          <a:lstStyle/>
          <a:p>
            <a: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Visión computacional</a:t>
            </a:r>
            <a:b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</a:br>
            <a:r>
              <a:rPr lang="es-UY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3ds Light" panose="02000503020000020004" pitchFamily="2" charset="0"/>
              </a:rPr>
              <a:t>Los desafíos</a:t>
            </a:r>
            <a:endParaRPr lang="es-UY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3ds Light" panose="02000503020000020004" pitchFamily="2" charset="0"/>
            </a:endParaRPr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s-UY" sz="2400" dirty="0">
              <a:latin typeface="3ds Light" panose="02000503020000020004" pitchFamily="2" charset="0"/>
            </a:endParaRPr>
          </a:p>
        </p:txBody>
      </p:sp>
      <p:cxnSp>
        <p:nvCxnSpPr>
          <p:cNvPr id="10" name="Conector recto 9"/>
          <p:cNvCxnSpPr/>
          <p:nvPr/>
        </p:nvCxnSpPr>
        <p:spPr>
          <a:xfrm>
            <a:off x="1423687" y="1474396"/>
            <a:ext cx="92168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8610600" y="6586910"/>
            <a:ext cx="2743200" cy="271089"/>
          </a:xfrm>
        </p:spPr>
        <p:txBody>
          <a:bodyPr/>
          <a:lstStyle/>
          <a:p>
            <a:fld id="{D3ABE961-8E94-4198-8677-AC7846D35B34}" type="slidenum">
              <a:rPr lang="en-US" sz="1400" smtClean="0">
                <a:solidFill>
                  <a:schemeClr val="bg1"/>
                </a:solidFill>
              </a:rPr>
              <a:t>4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222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pic>
        <p:nvPicPr>
          <p:cNvPr id="7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423686" y="1"/>
            <a:ext cx="9216825" cy="1474396"/>
          </a:xfrm>
          <a:ln>
            <a:noFill/>
          </a:ln>
        </p:spPr>
        <p:txBody>
          <a:bodyPr/>
          <a:lstStyle/>
          <a:p>
            <a: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Reconocimiento de objetos</a:t>
            </a:r>
            <a:r>
              <a:rPr lang="es-UY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3ds Light" panose="02000503020000020004" pitchFamily="2" charset="0"/>
              </a:rPr>
              <a:t/>
            </a:r>
            <a:br>
              <a:rPr lang="es-UY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3ds Light" panose="02000503020000020004" pitchFamily="2" charset="0"/>
              </a:rPr>
            </a:br>
            <a:r>
              <a:rPr lang="es-UY" sz="3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3ds Light" panose="02000503020000020004" pitchFamily="2" charset="0"/>
              </a:rPr>
              <a:t>C</a:t>
            </a:r>
            <a:r>
              <a:rPr lang="es-UY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3ds Light" panose="02000503020000020004" pitchFamily="2" charset="0"/>
              </a:rPr>
              <a:t>lasificación</a:t>
            </a:r>
            <a:endParaRPr lang="es-UY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3ds Light" panose="02000503020000020004" pitchFamily="2" charset="0"/>
            </a:endParaRPr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s-UY" sz="2400" dirty="0">
              <a:latin typeface="3ds Light" panose="02000503020000020004" pitchFamily="2" charset="0"/>
            </a:endParaRPr>
          </a:p>
        </p:txBody>
      </p:sp>
      <p:cxnSp>
        <p:nvCxnSpPr>
          <p:cNvPr id="10" name="Conector recto 9"/>
          <p:cNvCxnSpPr/>
          <p:nvPr/>
        </p:nvCxnSpPr>
        <p:spPr>
          <a:xfrm>
            <a:off x="1423687" y="1474396"/>
            <a:ext cx="92168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8610600" y="6586910"/>
            <a:ext cx="2743200" cy="271089"/>
          </a:xfrm>
        </p:spPr>
        <p:txBody>
          <a:bodyPr/>
          <a:lstStyle/>
          <a:p>
            <a:fld id="{D3ABE961-8E94-4198-8677-AC7846D35B34}" type="slidenum">
              <a:rPr lang="en-US" sz="1400" smtClean="0">
                <a:solidFill>
                  <a:schemeClr val="bg1"/>
                </a:solidFill>
              </a:rPr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464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pic>
        <p:nvPicPr>
          <p:cNvPr id="7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423686" y="1"/>
            <a:ext cx="9216825" cy="1474396"/>
          </a:xfrm>
          <a:ln>
            <a:noFill/>
          </a:ln>
        </p:spPr>
        <p:txBody>
          <a:bodyPr>
            <a:normAutofit/>
          </a:bodyPr>
          <a:lstStyle/>
          <a:p>
            <a:r>
              <a:rPr lang="es-UY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Vectores de </a:t>
            </a:r>
            <a: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características</a:t>
            </a:r>
            <a:r>
              <a:rPr lang="es-UY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/>
            </a:r>
            <a:br>
              <a:rPr lang="es-UY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</a:br>
            <a:r>
              <a:rPr lang="es-UY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3ds Light" panose="02000503020000020004" pitchFamily="2" charset="0"/>
              </a:rPr>
              <a:t>Estructuras de datos</a:t>
            </a:r>
            <a:endParaRPr lang="es-UY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3ds Light" panose="02000503020000020004" pitchFamily="2" charset="0"/>
            </a:endParaRPr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s-UY" sz="2400" dirty="0">
              <a:latin typeface="3ds Light" panose="02000503020000020004" pitchFamily="2" charset="0"/>
            </a:endParaRPr>
          </a:p>
        </p:txBody>
      </p:sp>
      <p:cxnSp>
        <p:nvCxnSpPr>
          <p:cNvPr id="10" name="Conector recto 9"/>
          <p:cNvCxnSpPr/>
          <p:nvPr/>
        </p:nvCxnSpPr>
        <p:spPr>
          <a:xfrm>
            <a:off x="1423687" y="1474396"/>
            <a:ext cx="92168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8610600" y="6586910"/>
            <a:ext cx="2743200" cy="271089"/>
          </a:xfrm>
        </p:spPr>
        <p:txBody>
          <a:bodyPr/>
          <a:lstStyle/>
          <a:p>
            <a:fld id="{D3ABE961-8E94-4198-8677-AC7846D35B34}" type="slidenum">
              <a:rPr lang="en-US" sz="1400" smtClean="0">
                <a:solidFill>
                  <a:schemeClr val="bg1"/>
                </a:solidFill>
              </a:rPr>
              <a:t>6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401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pic>
        <p:nvPicPr>
          <p:cNvPr id="7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423686" y="1"/>
            <a:ext cx="9216825" cy="1474396"/>
          </a:xfrm>
          <a:ln>
            <a:noFill/>
          </a:ln>
        </p:spPr>
        <p:txBody>
          <a:bodyPr>
            <a:normAutofit/>
          </a:bodyPr>
          <a:lstStyle/>
          <a:p>
            <a:r>
              <a:rPr lang="es-UY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Vectores de </a:t>
            </a:r>
            <a: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características</a:t>
            </a:r>
            <a:r>
              <a:rPr lang="es-UY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/>
            </a:r>
            <a:br>
              <a:rPr lang="es-UY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</a:br>
            <a:r>
              <a:rPr lang="es-UY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3ds Light" panose="02000503020000020004" pitchFamily="2" charset="0"/>
              </a:rPr>
              <a:t>La probabilidad</a:t>
            </a:r>
            <a:endParaRPr lang="es-UY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3ds Light" panose="02000503020000020004" pitchFamily="2" charset="0"/>
            </a:endParaRPr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s-UY" sz="2400" dirty="0">
              <a:latin typeface="3ds Light" panose="02000503020000020004" pitchFamily="2" charset="0"/>
            </a:endParaRPr>
          </a:p>
        </p:txBody>
      </p:sp>
      <p:cxnSp>
        <p:nvCxnSpPr>
          <p:cNvPr id="10" name="Conector recto 9"/>
          <p:cNvCxnSpPr/>
          <p:nvPr/>
        </p:nvCxnSpPr>
        <p:spPr>
          <a:xfrm>
            <a:off x="1423687" y="1474396"/>
            <a:ext cx="92168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8610600" y="6586910"/>
            <a:ext cx="2743200" cy="271089"/>
          </a:xfrm>
        </p:spPr>
        <p:txBody>
          <a:bodyPr/>
          <a:lstStyle/>
          <a:p>
            <a:fld id="{D3ABE961-8E94-4198-8677-AC7846D35B34}" type="slidenum">
              <a:rPr lang="en-US" sz="1400" smtClean="0">
                <a:solidFill>
                  <a:schemeClr val="bg1"/>
                </a:solidFill>
              </a:rPr>
              <a:t>7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13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pic>
        <p:nvPicPr>
          <p:cNvPr id="7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423686" y="1"/>
            <a:ext cx="9216825" cy="1474396"/>
          </a:xfrm>
          <a:ln>
            <a:noFill/>
          </a:ln>
        </p:spPr>
        <p:txBody>
          <a:bodyPr>
            <a:normAutofit/>
          </a:bodyPr>
          <a:lstStyle/>
          <a:p>
            <a:r>
              <a:rPr lang="es-UY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Estrategia numérica</a:t>
            </a:r>
            <a:r>
              <a:rPr lang="es-UY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/>
            </a:r>
            <a:br>
              <a:rPr lang="es-UY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</a:br>
            <a:r>
              <a:rPr lang="es-UY" sz="3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3ds Light" panose="02000503020000020004" pitchFamily="2" charset="0"/>
              </a:rPr>
              <a:t>Detección de flancos</a:t>
            </a:r>
            <a:endParaRPr lang="es-UY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3ds Light" panose="02000503020000020004" pitchFamily="2" charset="0"/>
            </a:endParaRPr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s-UY" sz="2400" dirty="0">
              <a:latin typeface="3ds Light" panose="02000503020000020004" pitchFamily="2" charset="0"/>
            </a:endParaRPr>
          </a:p>
        </p:txBody>
      </p:sp>
      <p:cxnSp>
        <p:nvCxnSpPr>
          <p:cNvPr id="10" name="Conector recto 9"/>
          <p:cNvCxnSpPr/>
          <p:nvPr/>
        </p:nvCxnSpPr>
        <p:spPr>
          <a:xfrm>
            <a:off x="1423687" y="1474396"/>
            <a:ext cx="92168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8610600" y="6586910"/>
            <a:ext cx="2743200" cy="271089"/>
          </a:xfrm>
        </p:spPr>
        <p:txBody>
          <a:bodyPr/>
          <a:lstStyle/>
          <a:p>
            <a:fld id="{D3ABE961-8E94-4198-8677-AC7846D35B34}" type="slidenum">
              <a:rPr lang="en-US" sz="1400" smtClean="0">
                <a:solidFill>
                  <a:schemeClr val="bg1"/>
                </a:solidFill>
              </a:rPr>
              <a:t>8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901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7">
            <a:extLst>
              <a:ext uri="{FF2B5EF4-FFF2-40B4-BE49-F238E27FC236}">
                <a16:creationId xmlns="" xmlns:a16="http://schemas.microsoft.com/office/drawing/2014/main" id="{9D47E5AC-1D36-4B8E-8CB0-06412CF1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0512" y="5586785"/>
            <a:ext cx="1428750" cy="1000125"/>
          </a:xfrm>
          <a:prstGeom prst="rect">
            <a:avLst/>
          </a:prstGeom>
        </p:spPr>
      </p:pic>
      <p:pic>
        <p:nvPicPr>
          <p:cNvPr id="7" name="Imagen 4">
            <a:extLst>
              <a:ext uri="{FF2B5EF4-FFF2-40B4-BE49-F238E27FC236}">
                <a16:creationId xmlns="" xmlns:a16="http://schemas.microsoft.com/office/drawing/2014/main" id="{C355FCF9-4F96-4874-AA13-F03D92AEF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6" t="4511" r="74651" b="84123"/>
          <a:stretch/>
        </p:blipFill>
        <p:spPr>
          <a:xfrm>
            <a:off x="0" y="0"/>
            <a:ext cx="1423687" cy="12153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6FD3C90A-A65D-4E3E-8403-89630B205A35}"/>
              </a:ext>
            </a:extLst>
          </p:cNvPr>
          <p:cNvSpPr/>
          <p:nvPr/>
        </p:nvSpPr>
        <p:spPr>
          <a:xfrm>
            <a:off x="0" y="6615404"/>
            <a:ext cx="12192000" cy="242596"/>
          </a:xfrm>
          <a:prstGeom prst="rect">
            <a:avLst/>
          </a:prstGeom>
          <a:solidFill>
            <a:srgbClr val="5FA7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423686" y="1"/>
            <a:ext cx="9216825" cy="1474396"/>
          </a:xfrm>
          <a:ln>
            <a:noFill/>
          </a:ln>
        </p:spPr>
        <p:txBody>
          <a:bodyPr>
            <a:normAutofit/>
          </a:bodyPr>
          <a:lstStyle/>
          <a:p>
            <a:r>
              <a:rPr lang="es-UY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3ds Light" panose="02000503020000020004" pitchFamily="2" charset="0"/>
              </a:rPr>
              <a:t>Muestra</a:t>
            </a:r>
            <a:endParaRPr lang="es-UY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3ds Light" panose="02000503020000020004" pitchFamily="2" charset="0"/>
            </a:endParaRPr>
          </a:p>
        </p:txBody>
      </p:sp>
      <p:pic>
        <p:nvPicPr>
          <p:cNvPr id="2" name="Marcador de contenido 1">
            <a:hlinkClick r:id="rId5"/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303" y="1825625"/>
            <a:ext cx="4453394" cy="4351338"/>
          </a:xfrm>
        </p:spPr>
      </p:pic>
      <p:cxnSp>
        <p:nvCxnSpPr>
          <p:cNvPr id="10" name="Conector recto 9"/>
          <p:cNvCxnSpPr/>
          <p:nvPr/>
        </p:nvCxnSpPr>
        <p:spPr>
          <a:xfrm>
            <a:off x="1423687" y="1474396"/>
            <a:ext cx="92168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8610600" y="6586910"/>
            <a:ext cx="2743200" cy="271089"/>
          </a:xfrm>
        </p:spPr>
        <p:txBody>
          <a:bodyPr/>
          <a:lstStyle/>
          <a:p>
            <a:fld id="{D3ABE961-8E94-4198-8677-AC7846D35B34}" type="slidenum">
              <a:rPr lang="en-US" sz="1400" smtClean="0">
                <a:solidFill>
                  <a:schemeClr val="bg1"/>
                </a:solidFill>
              </a:rPr>
              <a:t>9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912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359</TotalTime>
  <Words>203</Words>
  <Application>Microsoft Office PowerPoint</Application>
  <PresentationFormat>Panorámica</PresentationFormat>
  <Paragraphs>70</Paragraphs>
  <Slides>11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3ds Light</vt:lpstr>
      <vt:lpstr>Arial</vt:lpstr>
      <vt:lpstr>Calibri</vt:lpstr>
      <vt:lpstr>Consolas</vt:lpstr>
      <vt:lpstr>Tw Cen MT</vt:lpstr>
      <vt:lpstr>Wingdings</vt:lpstr>
      <vt:lpstr>Office Theme</vt:lpstr>
      <vt:lpstr>II JORNADAS DE INGENIERÍA  ITR SO FRAY BENTOS </vt:lpstr>
      <vt:lpstr>AGENDA</vt:lpstr>
      <vt:lpstr>Visión computacional Qué es y a qué sirve</vt:lpstr>
      <vt:lpstr>Visión computacional Los desafíos</vt:lpstr>
      <vt:lpstr>Reconocimiento de objetos Clasificación</vt:lpstr>
      <vt:lpstr>Vectores de características Estructuras de datos</vt:lpstr>
      <vt:lpstr>Vectores de características La probabilidad</vt:lpstr>
      <vt:lpstr>Estrategia numérica Detección de flancos</vt:lpstr>
      <vt:lpstr>Muestra</vt:lpstr>
      <vt:lpstr>Referencias</vt:lpstr>
      <vt:lpstr>FIN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Lara, Manuel</dc:creator>
  <cp:lastModifiedBy>Giovani Bolzan Cogo</cp:lastModifiedBy>
  <cp:revision>25</cp:revision>
  <dcterms:created xsi:type="dcterms:W3CDTF">2019-10-23T04:59:04Z</dcterms:created>
  <dcterms:modified xsi:type="dcterms:W3CDTF">2021-08-14T23:22:06Z</dcterms:modified>
</cp:coreProperties>
</file>

<file path=docProps/thumbnail.jpeg>
</file>